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541"/>
    <a:srgbClr val="AC4600"/>
    <a:srgbClr val="CEAD8C"/>
    <a:srgbClr val="FFDE75"/>
    <a:srgbClr val="EAB200"/>
    <a:srgbClr val="FFC715"/>
    <a:srgbClr val="78962E"/>
    <a:srgbClr val="ACCFD8"/>
    <a:srgbClr val="AA7948"/>
    <a:srgbClr val="CCB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E2BD17C-AA8B-4C4A-B86B-DBEA047F5460}" type="datetimeFigureOut">
              <a:rPr lang="ru-RU" smtClean="0"/>
              <a:pPr/>
              <a:t>03.10.2012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E5A64F4-D47A-4AFC-BAAD-F3B6B6BCB6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vse-zdes.ua/media/k2/items/cache/cf4507ae4969876df39b5f798b6f40ce_XL.jpg"/>
          <p:cNvPicPr>
            <a:picLocks noChangeAspect="1" noChangeArrowheads="1"/>
          </p:cNvPicPr>
          <p:nvPr/>
        </p:nvPicPr>
        <p:blipFill>
          <a:blip r:embed="rId2" cstate="print"/>
          <a:srcRect l="5090" r="18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785794"/>
            <a:ext cx="47863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Интернет-право</a:t>
            </a:r>
            <a:endParaRPr lang="ru-RU" sz="54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duotone>
              <a:schemeClr val="bg2">
                <a:shade val="30000"/>
                <a:satMod val="120000"/>
              </a:schemeClr>
              <a:schemeClr val="bg2">
                <a:tint val="70000"/>
                <a:satMod val="250000"/>
              </a:schemeClr>
            </a:duotone>
            <a:lum/>
          </a:blip>
          <a:srcRect/>
          <a:tile tx="0" ty="0" sx="50000" sy="5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://open.az/uploads/posts/2010-07/1280477527_bigstockphoto_businessman_lying_on_the_grass_17330.jpg"/>
          <p:cNvPicPr>
            <a:picLocks noChangeAspect="1" noChangeArrowheads="1"/>
          </p:cNvPicPr>
          <p:nvPr/>
        </p:nvPicPr>
        <p:blipFill>
          <a:blip r:embed="rId3" cstate="print"/>
          <a:srcRect b="9944"/>
          <a:stretch>
            <a:fillRect/>
          </a:stretch>
        </p:blipFill>
        <p:spPr bwMode="auto">
          <a:xfrm>
            <a:off x="4643438" y="4429133"/>
            <a:ext cx="3095647" cy="18573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643866" cy="107157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Введение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85860"/>
            <a:ext cx="3857652" cy="1714512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Никто сегодня не будет спорить с утверждением, что Интернет – это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явление состоявшееся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полезное с одной стороны и вредное с другой. 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340" name="Picture 4" descr="http://www.selftime.ru/netcat_files/77/79/4c7f/img/3ccbdde1255ab5c2167d5541522b0d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3786214" cy="22717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357686" y="1214423"/>
            <a:ext cx="4143404" cy="313932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Среди пользователей мировой информационной паутины можно выделить два лагеря: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1) тех, кто использует информационную сеть для поиска и получения необходимых платных и бесплатных сведений и услуг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2)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и тех, кто не только ищет, читает, покупает, играет, но и сам создает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веб-страницы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 выставляя информацию в сеть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Проблема Интернета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46237"/>
            <a:ext cx="3757610" cy="4711721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Уникальность Интернета в том, что можно в любое время, знакомиться с материалами Сети, копировать их и отсылать. И вот тут то и возникает проблема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авторского права в сети Интернет. Одни считают, что Сеть нужно подчинить обычным законам. Другие говорят, что авторские права в Интернете доказывать не стоит, и не получится.</a:t>
            </a:r>
          </a:p>
          <a:p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 На сегодняшний день нормы, регулирующие деятельность в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Интернете отсутствуют. Поэтому нарушаемые права в сети Интернет – это права на объекты интеллектуальной собственности, в частности, авторские права физических и юридических лиц.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362" name="Picture 2" descr="http://vladnews.ru/uploads/2010/11/30/netaucs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7" y="1785926"/>
            <a:ext cx="4251202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evgeny-yakushev.ru/wp-content/uploads/2011/08/network.jpg"/>
          <p:cNvPicPr>
            <a:picLocks noChangeAspect="1" noChangeArrowheads="1"/>
          </p:cNvPicPr>
          <p:nvPr/>
        </p:nvPicPr>
        <p:blipFill>
          <a:blip r:embed="rId2" cstate="print"/>
          <a:srcRect r="3017"/>
          <a:stretch>
            <a:fillRect/>
          </a:stretch>
        </p:blipFill>
        <p:spPr bwMode="auto">
          <a:xfrm>
            <a:off x="2643174" y="2214554"/>
            <a:ext cx="5357850" cy="41434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14290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 Актуальные проблемы 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7715304" cy="200026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  <a:t>Сегодня интернет самый удобный поставщик свежей информации, в том числе</a:t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  <a:t>и охраняемой </a:t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  <a:t>авторским </a:t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 (Основной текст)"/>
              </a:rPr>
              <a:t>правом. 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 (Основной текст)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214818"/>
            <a:ext cx="3571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Отсюда две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самые Актуальные проблемы 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andolph.k12.nc.us/Departments/K-5/PublishingImages/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285860"/>
            <a:ext cx="4286279" cy="428628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357298"/>
            <a:ext cx="4214842" cy="4873752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. Размещение материалов в      он-лайне с открытым доступом без разрешения правообладателя. Многие считают, что размещение в Сети материалов происходит бесплатно, поэтому никакого нарушения авторских прав нет. И автор не получит ту прибыль, на которую он рассчитывал при продаже произведения, ведь многие уже скачали произведение из Интернета.</a:t>
            </a:r>
            <a:r>
              <a:rPr lang="en-US" sz="2000" dirty="0" smtClean="0"/>
              <a:t> </a:t>
            </a:r>
            <a:r>
              <a:rPr lang="ru-RU" sz="2000" dirty="0" smtClean="0"/>
              <a:t>У владельцев авторских прав, зачастую возникают трудности, с обоснованием правовой позиции в суде и сбором доказательств.</a:t>
            </a:r>
            <a:endParaRPr lang="ru-RU" sz="2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214346" y="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Первая</a:t>
            </a:r>
            <a:r>
              <a:rPr kumimoji="0" lang="ru-RU" sz="5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Проблема</a:t>
            </a:r>
            <a:endParaRPr kumimoji="0" lang="ru-RU" sz="5400" b="0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olitnn.org/wp-content/uploads/2011/07/information_protectio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2753"/>
          <a:stretch>
            <a:fillRect/>
          </a:stretch>
        </p:blipFill>
        <p:spPr bwMode="auto">
          <a:xfrm>
            <a:off x="2824626" y="2285992"/>
            <a:ext cx="5319274" cy="364333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285784" y="-14290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Вторая</a:t>
            </a:r>
            <a:r>
              <a:rPr kumimoji="0" lang="ru-RU" sz="5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Проблема</a:t>
            </a:r>
            <a:endParaRPr kumimoji="0" lang="ru-RU" sz="5400" b="0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214422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Присвоение авторства на размещенные в Интернете произведения, то есть </a:t>
            </a:r>
            <a:r>
              <a:rPr lang="ru-RU" sz="1600" b="1" dirty="0" smtClean="0"/>
              <a:t>плагиат</a:t>
            </a:r>
            <a:r>
              <a:rPr lang="ru-RU" sz="1600" dirty="0" smtClean="0"/>
              <a:t>. В последние годы "пиратство" приобрело массовый характер. Электронные документы копируются, часто модифицируются без согласия автора, иногда их выдают за собственное творчество.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0496" y="2205029"/>
            <a:ext cx="28575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связи с этим надо сказать, что отсутствие на сайте информации об авторе произведения не освобождает от ответственности за несанкционированное использование этих произведений, а также за плагиат. Автор может принять решение об использовании своего произведения без указания имени, (согласно ст. 15 Закона.)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Давид\Desktop\9dcabc12936aefd291df2ac7521.jpg"/>
          <p:cNvPicPr>
            <a:picLocks noChangeAspect="1" noChangeArrowheads="1"/>
          </p:cNvPicPr>
          <p:nvPr/>
        </p:nvPicPr>
        <p:blipFill>
          <a:blip r:embed="rId2" cstate="print"/>
          <a:srcRect l="8299" t="8487" r="10788"/>
          <a:stretch>
            <a:fillRect/>
          </a:stretch>
        </p:blipFill>
        <p:spPr bwMode="auto">
          <a:xfrm>
            <a:off x="4357686" y="1071546"/>
            <a:ext cx="3786214" cy="31402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Защита авторских прав в Интернете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214422"/>
            <a:ext cx="378621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ru-RU" sz="1600" dirty="0" smtClean="0"/>
              <a:t>можно защитить свои права, если на лазерный диск записать информацию со страниц сайтов и разместить на депонент в специализированный архив для объектов интеллектуальной собственности, представленных в электронном виде –</a:t>
            </a:r>
            <a:r>
              <a:rPr lang="ru-RU" sz="1600" b="1" dirty="0" err="1" smtClean="0"/>
              <a:t>веб-депозитарий</a:t>
            </a:r>
            <a:r>
              <a:rPr lang="ru-RU" sz="1600" b="1" dirty="0" smtClean="0"/>
              <a:t>. </a:t>
            </a:r>
            <a:endParaRPr lang="ru-RU" sz="1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000504"/>
            <a:ext cx="36433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2)</a:t>
            </a:r>
            <a:r>
              <a:rPr lang="ru-RU" sz="1600" dirty="0" smtClean="0"/>
              <a:t>другой способ защиты – водяные метки в электронных копиях фотографий и изображений. Электронный документ при его несанкционированном копировании частично </a:t>
            </a:r>
            <a:r>
              <a:rPr lang="ru-RU" sz="1600" dirty="0" err="1" smtClean="0"/>
              <a:t>саморазрушается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3981454"/>
            <a:ext cx="42148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3) </a:t>
            </a:r>
            <a:r>
              <a:rPr lang="ru-RU" sz="1600" dirty="0" smtClean="0"/>
              <a:t>Для создания доказательной базы с целью защиты авторских прав на произведения и тексты </a:t>
            </a:r>
            <a:r>
              <a:rPr lang="ru-RU" sz="1600" dirty="0" err="1" smtClean="0"/>
              <a:t>веб-сайтов</a:t>
            </a:r>
            <a:r>
              <a:rPr lang="ru-RU" sz="1600" dirty="0" smtClean="0"/>
              <a:t> можно депонировать их в печатном виде в Российском Авторском Обществе (РАО). В данном случае на руках у автора будет Свидетельство о депонировании и регистрации.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Законы об Авторском праве в Интернете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714488"/>
            <a:ext cx="2714644" cy="2143140"/>
          </a:xfrm>
        </p:spPr>
        <p:txBody>
          <a:bodyPr>
            <a:normAutofit fontScale="77500" lnSpcReduction="20000"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Arial"/>
              </a:rPr>
              <a:t>20 июля 2004 г. в Закон об авторском праве и смежных правах внесены изменения, которые вступили в силу с 28 июля 2004 г. и затрагивают проблемы авторских прав в Интернете. </a:t>
            </a:r>
            <a:endParaRPr lang="ru-RU" sz="200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071802" y="1714488"/>
            <a:ext cx="2428892" cy="5000636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В действующем законе появились также две новые статьи, расширяющие возможность защиты прав автора в Интернете. В ст. 48.1 "Технические средства защиты авторского права и смежных прав" установлен запрет на снятие ограничений использования произведений … установленных путем применения технических средств защиты авторского права, которые могут применяться правообладателями для охраны своих прав в цифровой среде.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28596" y="3571852"/>
            <a:ext cx="2571768" cy="3286148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lang="ru-RU" sz="1900" dirty="0" smtClean="0"/>
              <a:t>Впервые законодательно введено понятие "интернет-право" в виде нового дополнительного имущественного права автора – "права на доведение до всеобщего сведения". Вступило право в силу с 1 сентября 2006 года.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8" name="Picture 2" descr="C:\Users\Давид\Desktop\483170_Federalnyj_zakon_Vypusk_71_254_Ob_avtorskom_prave_i_smezhnyh_pravah_v_poslednej_redakcii_ot_20_iyulya_2004_g_-_38_s.jpg"/>
          <p:cNvPicPr>
            <a:picLocks noChangeAspect="1" noChangeArrowheads="1"/>
          </p:cNvPicPr>
          <p:nvPr/>
        </p:nvPicPr>
        <p:blipFill>
          <a:blip r:embed="rId2" cstate="print">
            <a:lum bright="-33000" contrast="35000"/>
          </a:blip>
          <a:srcRect/>
          <a:stretch>
            <a:fillRect/>
          </a:stretch>
        </p:blipFill>
        <p:spPr bwMode="auto">
          <a:xfrm>
            <a:off x="5643570" y="1714488"/>
            <a:ext cx="2475465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9" grpId="0" build="p"/>
      <p:bldP spid="10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304</TotalTime>
  <Words>604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 </vt:lpstr>
      <vt:lpstr>Введение</vt:lpstr>
      <vt:lpstr>Проблема Интернета</vt:lpstr>
      <vt:lpstr>Сегодня интернет самый удобный поставщик свежей информации, в том числе и охраняемой  авторским  правом. </vt:lpstr>
      <vt:lpstr>Презентация PowerPoint</vt:lpstr>
      <vt:lpstr>Презентация PowerPoint</vt:lpstr>
      <vt:lpstr>Защита авторских прав в Интернете</vt:lpstr>
      <vt:lpstr>Законы об Авторском праве в Интернете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Давид</dc:creator>
  <cp:lastModifiedBy>user</cp:lastModifiedBy>
  <cp:revision>31</cp:revision>
  <dcterms:created xsi:type="dcterms:W3CDTF">2012-09-30T17:26:22Z</dcterms:created>
  <dcterms:modified xsi:type="dcterms:W3CDTF">2012-10-03T10:08:15Z</dcterms:modified>
</cp:coreProperties>
</file>